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1"/>
  </p:sldMasterIdLst>
  <p:notesMasterIdLst>
    <p:notesMasterId r:id="rId36"/>
  </p:notesMasterIdLst>
  <p:handoutMasterIdLst>
    <p:handoutMasterId r:id="rId37"/>
  </p:handoutMasterIdLst>
  <p:sldIdLst>
    <p:sldId id="336" r:id="rId2"/>
    <p:sldId id="259" r:id="rId3"/>
    <p:sldId id="267" r:id="rId4"/>
    <p:sldId id="268" r:id="rId5"/>
    <p:sldId id="270" r:id="rId6"/>
    <p:sldId id="271" r:id="rId7"/>
    <p:sldId id="337" r:id="rId8"/>
    <p:sldId id="273" r:id="rId9"/>
    <p:sldId id="306" r:id="rId10"/>
    <p:sldId id="275" r:id="rId11"/>
    <p:sldId id="307" r:id="rId12"/>
    <p:sldId id="309" r:id="rId13"/>
    <p:sldId id="310" r:id="rId14"/>
    <p:sldId id="277" r:id="rId15"/>
    <p:sldId id="279" r:id="rId16"/>
    <p:sldId id="283" r:id="rId17"/>
    <p:sldId id="284" r:id="rId18"/>
    <p:sldId id="278" r:id="rId19"/>
    <p:sldId id="312" r:id="rId20"/>
    <p:sldId id="313" r:id="rId21"/>
    <p:sldId id="314" r:id="rId22"/>
    <p:sldId id="315" r:id="rId23"/>
    <p:sldId id="281" r:id="rId24"/>
    <p:sldId id="286" r:id="rId25"/>
    <p:sldId id="287" r:id="rId26"/>
    <p:sldId id="288" r:id="rId27"/>
    <p:sldId id="292" r:id="rId28"/>
    <p:sldId id="318" r:id="rId29"/>
    <p:sldId id="289" r:id="rId30"/>
    <p:sldId id="319" r:id="rId31"/>
    <p:sldId id="290" r:id="rId32"/>
    <p:sldId id="321" r:id="rId33"/>
    <p:sldId id="295" r:id="rId34"/>
    <p:sldId id="291" r:id="rId35"/>
  </p:sldIdLst>
  <p:sldSz cx="9144000" cy="6858000" type="screen4x3"/>
  <p:notesSz cx="6858000" cy="91440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709A"/>
    <a:srgbClr val="666699"/>
    <a:srgbClr val="996633"/>
    <a:srgbClr val="CC9900"/>
    <a:srgbClr val="993300"/>
    <a:srgbClr val="CC6600"/>
    <a:srgbClr val="CC006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347" autoAdjust="0"/>
    <p:restoredTop sz="93158" autoAdjust="0"/>
  </p:normalViewPr>
  <p:slideViewPr>
    <p:cSldViewPr>
      <p:cViewPr varScale="1">
        <p:scale>
          <a:sx n="46" d="100"/>
          <a:sy n="46" d="100"/>
        </p:scale>
        <p:origin x="-77" y="-288"/>
      </p:cViewPr>
      <p:guideLst>
        <p:guide orient="horz" pos="912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19" d="100"/>
        <a:sy n="219" d="100"/>
      </p:scale>
      <p:origin x="0" y="25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24CDA8C-3B35-48FA-AA10-A35E27062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497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7149965-E56F-42B2-A9E4-33A658A2E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871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ide12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28600"/>
            <a:ext cx="5867400" cy="3124200"/>
          </a:xfrm>
        </p:spPr>
        <p:txBody>
          <a:bodyPr/>
          <a:lstStyle>
            <a:lvl1pPr>
              <a:defRPr sz="5400" b="0" i="0" spc="-10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>
          <a:xfrm>
            <a:off x="76200" y="6629400"/>
            <a:ext cx="8229600" cy="2286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defRPr/>
            </a:pPr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Copyright ©2014 </a:t>
            </a:r>
            <a:r>
              <a:rPr lang="en-US" sz="900" dirty="0" err="1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Cengage</a:t>
            </a:r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 Learning. All Rights Reserved. May not be scanned, copied or duplicated, or posted to a publicly accessible website, in whole or in part.</a:t>
            </a:r>
            <a:endParaRPr lang="en-US" sz="900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6600" y="38100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0" i="0" spc="-510" dirty="0" smtClean="0">
                <a:solidFill>
                  <a:schemeClr val="bg1"/>
                </a:solidFill>
                <a:latin typeface="Lucida Sans"/>
                <a:cs typeface="Lucida Sans"/>
              </a:rPr>
              <a:t>2</a:t>
            </a:r>
            <a:endParaRPr lang="en-US" sz="6000" b="0" i="0" spc="-510" dirty="0">
              <a:solidFill>
                <a:schemeClr val="bg1"/>
              </a:solidFill>
              <a:latin typeface="Lucida Sans"/>
              <a:cs typeface="Lucida Sans"/>
            </a:endParaRPr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838"/>
            <a:ext cx="9144000" cy="969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962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29400"/>
            <a:ext cx="54102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/>
              <a:t>3 | </a:t>
            </a:r>
            <a:fld id="{6ECB567D-B4B2-4E9F-A8F4-7357454A8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1143000"/>
            <a:ext cx="4038600" cy="1470025"/>
          </a:xfrm>
        </p:spPr>
        <p:txBody>
          <a:bodyPr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0200" y="3200400"/>
            <a:ext cx="2819400" cy="1752600"/>
          </a:xfrm>
        </p:spPr>
        <p:txBody>
          <a:bodyPr/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ide12eA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>
            <a:lvl1pPr>
              <a:lnSpc>
                <a:spcPct val="90000"/>
              </a:lnSpc>
              <a:buClr>
                <a:srgbClr val="163776"/>
              </a:buClr>
              <a:buSzPct val="100000"/>
              <a:defRPr/>
            </a:lvl1pPr>
            <a:lvl2pPr>
              <a:lnSpc>
                <a:spcPct val="90000"/>
              </a:lnSpc>
              <a:buClr>
                <a:srgbClr val="FF6600"/>
              </a:buCl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 txBox="1">
            <a:spLocks noGrp="1"/>
          </p:cNvSpPr>
          <p:nvPr/>
        </p:nvSpPr>
        <p:spPr>
          <a:xfrm>
            <a:off x="1066800" y="6574365"/>
            <a:ext cx="7696200" cy="2286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defRPr/>
            </a:pPr>
            <a:r>
              <a:rPr lang="en-US" sz="900" b="0" i="0" kern="0" spc="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Copyright ©2014 </a:t>
            </a:r>
            <a:r>
              <a:rPr lang="en-US" sz="900" b="0" i="0" kern="0" spc="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Cengage</a:t>
            </a:r>
            <a:r>
              <a:rPr lang="en-US" sz="900" b="0" i="0" kern="0" spc="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 Learning. All Rights Reserved. May not be scanned, copied or duplicated, or posted to a publicly accessible website, in whole or in part.</a:t>
            </a:r>
            <a:endParaRPr lang="en-US" sz="900" b="0" i="0" kern="0" spc="0" dirty="0">
              <a:solidFill>
                <a:schemeClr val="bg2">
                  <a:lumMod val="60000"/>
                  <a:lumOff val="40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229600" y="6492875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00000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en-US" dirty="0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Rectangle 9" hidden="1"/>
          <p:cNvSpPr/>
          <p:nvPr/>
        </p:nvSpPr>
        <p:spPr>
          <a:xfrm>
            <a:off x="2971800" y="0"/>
            <a:ext cx="6172200" cy="15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Straight Connector 25" hidden="1"/>
          <p:cNvCxnSpPr/>
          <p:nvPr/>
        </p:nvCxnSpPr>
        <p:spPr>
          <a:xfrm>
            <a:off x="0" y="6477000"/>
            <a:ext cx="9144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848600" y="64928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00000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en-US" dirty="0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09A"/>
        </a:buClr>
        <a:buSzPct val="80000"/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00000"/>
        <a:buFont typeface="Arial" charset="0"/>
        <a:buChar char="-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Being Ethical and Socially Responsible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Responsibility</a:t>
            </a:r>
          </a:p>
        </p:txBody>
      </p:sp>
      <p:sp>
        <p:nvSpPr>
          <p:cNvPr id="3584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smtClean="0"/>
              <a:t>The recognition that business activities have an impact on society and the consideration of that impact in business decision making</a:t>
            </a:r>
          </a:p>
          <a:p>
            <a:pPr lvl="1" eaLnBrk="1" hangingPunct="1"/>
            <a:r>
              <a:rPr lang="en-US" sz="2400" smtClean="0"/>
              <a:t>Social responsibility costs money but is also </a:t>
            </a:r>
            <a:br>
              <a:rPr lang="en-US" sz="2400" smtClean="0"/>
            </a:br>
            <a:r>
              <a:rPr lang="en-US" sz="2400" smtClean="0"/>
              <a:t>good business</a:t>
            </a:r>
          </a:p>
          <a:p>
            <a:pPr lvl="1" eaLnBrk="1" hangingPunct="1"/>
            <a:r>
              <a:rPr lang="en-US" sz="2400" smtClean="0"/>
              <a:t>How socially responsible a firm acts may affect the decisions of customers to do or continue to do business with the firm</a:t>
            </a:r>
          </a:p>
          <a:p>
            <a:pPr lvl="1" eaLnBrk="1" hangingPunct="1"/>
            <a:endParaRPr lang="en-US" sz="24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Evolution of Social </a:t>
            </a:r>
            <a:br>
              <a:rPr lang="en-US" smtClean="0"/>
            </a:br>
            <a:r>
              <a:rPr lang="en-US" smtClean="0"/>
              <a:t>Responsibility in Business</a:t>
            </a:r>
          </a:p>
        </p:txBody>
      </p:sp>
      <p:sp>
        <p:nvSpPr>
          <p:cNvPr id="55298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9248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Early 1900s: Caveat Emptor</a:t>
            </a:r>
          </a:p>
          <a:p>
            <a:pPr lvl="1" eaLnBrk="1" hangingPunct="1"/>
            <a:r>
              <a:rPr lang="en-US" dirty="0" smtClean="0"/>
              <a:t>A Latin phrase meaning </a:t>
            </a:r>
            <a:br>
              <a:rPr lang="en-US" dirty="0" smtClean="0"/>
            </a:br>
            <a:r>
              <a:rPr lang="en-US" dirty="0" smtClean="0"/>
              <a:t>“let the buyer beware”</a:t>
            </a:r>
          </a:p>
          <a:p>
            <a:pPr lvl="2" eaLnBrk="1" hangingPunct="1">
              <a:spcAft>
                <a:spcPts val="1200"/>
              </a:spcAft>
            </a:pPr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 smtClean="0"/>
              <a:t>you see is what you get, and if it’s not what you expected, too bad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/>
              <a:t>Most people believed that competition and the marketplace would correct abuses</a:t>
            </a:r>
          </a:p>
          <a:p>
            <a:pPr lvl="1" eaLnBrk="1" hangingPunct="1"/>
            <a:r>
              <a:rPr lang="en-US" dirty="0" smtClean="0"/>
              <a:t>The government became involved only in cases of obvious abuse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90600" y="1981200"/>
            <a:ext cx="7772400" cy="40386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Early Government  Regulations</a:t>
            </a:r>
          </a:p>
        </p:txBody>
      </p:sp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2057400" y="236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Insert Table 2.2 from 9e, p.52</a:t>
            </a:r>
          </a:p>
        </p:txBody>
      </p:sp>
      <p:pic>
        <p:nvPicPr>
          <p:cNvPr id="57349" name="Picture 5" descr="Table2-2.png"/>
          <p:cNvPicPr>
            <a:picLocks noChangeAspect="1"/>
          </p:cNvPicPr>
          <p:nvPr/>
        </p:nvPicPr>
        <p:blipFill>
          <a:blip r:embed="rId3" cstate="print"/>
          <a:srcRect t="10539"/>
          <a:stretch>
            <a:fillRect/>
          </a:stretch>
        </p:blipFill>
        <p:spPr bwMode="auto">
          <a:xfrm>
            <a:off x="1181100" y="2133600"/>
            <a:ext cx="7391400" cy="368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Evolution of Social </a:t>
            </a:r>
            <a:br>
              <a:rPr lang="en-US" smtClean="0"/>
            </a:br>
            <a:r>
              <a:rPr lang="en-US" smtClean="0"/>
              <a:t>Responsibility in Business </a:t>
            </a:r>
            <a:r>
              <a:rPr lang="en-US" sz="2400" b="0" smtClean="0"/>
              <a:t>(cont’d)</a:t>
            </a:r>
          </a:p>
        </p:txBody>
      </p:sp>
      <p:sp>
        <p:nvSpPr>
          <p:cNvPr id="59394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5438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The Great Depression and beyond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Pressure mounted for the government to help with the economy and social conditions                                                                  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Franklin D. Roosevelt instituted economic and social programs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Laws were passed to correct business abuses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As government has increased, so has everyone’s awareness of the social responsibility of business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Views of Social Responsibility</a:t>
            </a:r>
          </a:p>
        </p:txBody>
      </p:sp>
      <p:sp>
        <p:nvSpPr>
          <p:cNvPr id="61442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924800" cy="50292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Economic model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view that society will benefit most when business is left alone to produce and market profitable products that society needs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Managerial attitude: social responsibility is someone else’s job; the firm’s primary responsibility is to make a profit for its shareholders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Firms are assumed to fulfill their social responsibility indirectly by paying the taxes that are used to meet the needs of society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Social responsibility is the problem of government, environmental groups, and charitable foundations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Views of Social Responsibility </a:t>
            </a:r>
            <a:r>
              <a:rPr lang="en-US" sz="2400" b="0" smtClean="0"/>
              <a:t>(cont’d)</a:t>
            </a:r>
          </a:p>
        </p:txBody>
      </p:sp>
      <p:sp>
        <p:nvSpPr>
          <p:cNvPr id="6349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Socioeconomic model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concept that business should emphasize not only profits but also the impact of its decisions on society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corporation is a creation of society and it must act as any responsible citizen would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Firms take pride in their social responsibility obligations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It is in the best interest of firms to take the initiative in social responsibility matters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Pros and Cons of Social Responsibility</a:t>
            </a:r>
          </a:p>
        </p:txBody>
      </p:sp>
      <p:sp>
        <p:nvSpPr>
          <p:cNvPr id="65538" name="Rectangle 10"/>
          <p:cNvSpPr>
            <a:spLocks noGrp="1" noChangeArrowheads="1"/>
          </p:cNvSpPr>
          <p:nvPr>
            <p:ph idx="1"/>
          </p:nvPr>
        </p:nvSpPr>
        <p:spPr>
          <a:xfrm>
            <a:off x="914400" y="1417637"/>
            <a:ext cx="8229600" cy="4525963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dirty="0" smtClean="0"/>
              <a:t>Arguments for increased social responsibility:</a:t>
            </a:r>
          </a:p>
          <a:p>
            <a:pPr marL="952500" lvl="1" indent="-495300" eaLnBrk="1" hangingPunct="1">
              <a:spcBef>
                <a:spcPts val="1176"/>
              </a:spcBef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Because business is part of our society, it cannot ignore social issues.</a:t>
            </a:r>
          </a:p>
          <a:p>
            <a:pPr marL="952500" lvl="1" indent="-495300" eaLnBrk="1" hangingPunct="1">
              <a:spcBef>
                <a:spcPts val="1176"/>
              </a:spcBef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Business has the technical, financial, and managerial resources needed to tackle today’s complex social issues.</a:t>
            </a:r>
          </a:p>
          <a:p>
            <a:pPr marL="952500" lvl="1" indent="-495300" eaLnBrk="1" hangingPunct="1">
              <a:spcBef>
                <a:spcPts val="1176"/>
              </a:spcBef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By helping resolve social issues, business can create a more stable environment for long-term profitability.</a:t>
            </a:r>
          </a:p>
          <a:p>
            <a:pPr marL="952500" lvl="1" indent="-495300" eaLnBrk="1" hangingPunct="1">
              <a:spcBef>
                <a:spcPts val="1176"/>
              </a:spcBef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Socially responsible decision making by firms can prevent increased government intervention, which would force businesses to do what they fail to </a:t>
            </a:r>
            <a:br>
              <a:rPr lang="en-US" sz="2400" dirty="0" smtClean="0"/>
            </a:br>
            <a:r>
              <a:rPr lang="en-US" sz="2400" dirty="0" smtClean="0"/>
              <a:t>do voluntarily.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Pros and Cons of </a:t>
            </a:r>
            <a:br>
              <a:rPr lang="en-US" smtClean="0"/>
            </a:br>
            <a:r>
              <a:rPr lang="en-US" smtClean="0"/>
              <a:t>Social Responsibility </a:t>
            </a:r>
            <a:r>
              <a:rPr lang="en-US" sz="2400" b="0" smtClean="0"/>
              <a:t>(cont’d)</a:t>
            </a:r>
          </a:p>
        </p:txBody>
      </p:sp>
      <p:sp>
        <p:nvSpPr>
          <p:cNvPr id="67586" name="Rectangle 7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8229600" cy="4953000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FontTx/>
              <a:buNone/>
            </a:pPr>
            <a:r>
              <a:rPr lang="en-US" dirty="0" smtClean="0"/>
              <a:t>Arguments against increased social responsibility</a:t>
            </a:r>
          </a:p>
          <a:p>
            <a:pPr marL="952500" lvl="1" indent="-495300" eaLnBrk="1" hangingPunct="1">
              <a:spcAft>
                <a:spcPts val="600"/>
              </a:spcAft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Business managers are primarily responsible to stockholders, so management must be concerned with providing a return on owners’ investments.</a:t>
            </a:r>
          </a:p>
          <a:p>
            <a:pPr marL="952500" lvl="1" indent="-495300" eaLnBrk="1" hangingPunct="1">
              <a:spcAft>
                <a:spcPts val="600"/>
              </a:spcAft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Corporate time, money, and talent should be used to maximize profits, not to solve society’s problems.</a:t>
            </a:r>
          </a:p>
          <a:p>
            <a:pPr marL="952500" lvl="1" indent="-495300" eaLnBrk="1" hangingPunct="1">
              <a:spcAft>
                <a:spcPts val="600"/>
              </a:spcAft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Social problems affect society in general, so individual businesses should not be expected to solve these problems.</a:t>
            </a:r>
          </a:p>
          <a:p>
            <a:pPr marL="952500" lvl="1" indent="-495300" eaLnBrk="1" hangingPunct="1">
              <a:spcAft>
                <a:spcPts val="600"/>
              </a:spcAft>
              <a:buClr>
                <a:srgbClr val="336699"/>
              </a:buClr>
              <a:buFont typeface="+mj-ea"/>
              <a:buAutoNum type="circleNumDbPlain"/>
            </a:pPr>
            <a:r>
              <a:rPr lang="en-US" sz="2400" dirty="0" smtClean="0"/>
              <a:t>Social issues are the responsibility of government officials who are elected for that purpose and who are accountable to the voters for their decisions.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Consumerism</a:t>
            </a:r>
            <a:endParaRPr lang="en-US" sz="32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73213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>
                <a:solidFill>
                  <a:srgbClr val="00709A"/>
                </a:solidFill>
              </a:rPr>
              <a:t>The Six Basic Rights of Consumers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352168"/>
              </p:ext>
            </p:extLst>
          </p:nvPr>
        </p:nvGraphicFramePr>
        <p:xfrm>
          <a:off x="990600" y="2106612"/>
          <a:ext cx="7772400" cy="414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Document" r:id="rId5" imgW="7233840" imgH="3860640" progId="Word.Document.8">
                  <p:embed/>
                </p:oleObj>
              </mc:Choice>
              <mc:Fallback>
                <p:oleObj name="Document" r:id="rId5" imgW="7233840" imgH="38606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990600" y="2106612"/>
                        <a:ext cx="7772400" cy="414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Federal Legislation Protecting Consumers Since 1960</a:t>
            </a:r>
          </a:p>
        </p:txBody>
      </p:sp>
      <p:graphicFrame>
        <p:nvGraphicFramePr>
          <p:cNvPr id="22560" name="Group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319607"/>
              </p:ext>
            </p:extLst>
          </p:nvPr>
        </p:nvGraphicFramePr>
        <p:xfrm>
          <a:off x="1066800" y="1635606"/>
          <a:ext cx="7467600" cy="4460394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068285"/>
                <a:gridCol w="4399315"/>
              </a:tblGrid>
              <a:tr h="9127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Federal Hazardous Substances Labeling Act (1960)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Warning labels on toxic household chemicals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Kefauver-Harris Drug Amendments (1962)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Drug testing and labeling for both generic and trade names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Cigarette Labeling Act (1965)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Warning labels on packages and ads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7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Fair Packaging and Labeling Act (1966)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Labels on products sold across states must include net wt, ingredients, and mfg name/address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 Safety Act (1966)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Standards for safer cars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Truth in Lending Act (1968)</a:t>
                      </a:r>
                    </a:p>
                  </a:txBody>
                  <a:tcPr marL="82973" marR="82973" marT="41487" marB="414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Finance charge disclosure in both dollars and annual percentage rates</a:t>
                      </a:r>
                    </a:p>
                  </a:txBody>
                  <a:tcPr marL="82973" marR="82973" marT="41487" marB="414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Learning Objectives</a:t>
            </a:r>
            <a:endParaRPr lang="en-US" dirty="0" smtClean="0"/>
          </a:p>
        </p:txBody>
      </p:sp>
      <p:sp>
        <p:nvSpPr>
          <p:cNvPr id="18434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Understand what is meant by </a:t>
            </a:r>
            <a:r>
              <a:rPr lang="en-US" sz="2400" i="1" dirty="0" smtClean="0"/>
              <a:t>business ethics</a:t>
            </a:r>
            <a:r>
              <a:rPr lang="en-US" sz="2400" dirty="0" smtClean="0"/>
              <a:t>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Identify the types of ethical concerns that arise in the business world.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Discuss the factors that affect the level of ethical behavior in organizations.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Explain how ethical decision making can be encouraged.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Describe how our current views on the social responsibility of business have evolved.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400" dirty="0" smtClean="0"/>
              <a:t>Explain the two views on the social responsibility of business and understand the arguments for and against increased social responsibility.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Federal Legislation Protecting Consumers </a:t>
            </a:r>
            <a:r>
              <a:rPr lang="en-US" sz="2400" b="0" smtClean="0"/>
              <a:t>(cont’d)</a:t>
            </a:r>
          </a:p>
        </p:txBody>
      </p:sp>
      <p:graphicFrame>
        <p:nvGraphicFramePr>
          <p:cNvPr id="2359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851475"/>
              </p:ext>
            </p:extLst>
          </p:nvPr>
        </p:nvGraphicFramePr>
        <p:xfrm>
          <a:off x="1219200" y="1639847"/>
          <a:ext cx="7239000" cy="453235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838746"/>
                <a:gridCol w="4400254"/>
              </a:tblGrid>
              <a:tr h="63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Credit Card Liability Act (1970)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Card holder liability limited to $50 per card; unsolicited cards stopped</a:t>
                      </a: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Fair Credit Reporting Act (1971)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Consumers can get credit reports and correct errors</a:t>
                      </a: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6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Consumer Product Safety Commission Act (1972)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Established an abbreviated procedure for registering certain generic drugs</a:t>
                      </a: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Fair Credit Billing Act (1974)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Consumer can challenge billing errors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Equal Credit Opportunity Act (1974)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Equal credit opportunities for males/females and single/married people</a:t>
                      </a: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5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Magnuson-Moss Warranty-Federal Trade Commission Act (1975)</a:t>
                      </a:r>
                    </a:p>
                  </a:txBody>
                  <a:tcPr marL="74591" marR="74591" marT="39021" marB="390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Minimum standards for written consumer warranties for products over $15</a:t>
                      </a:r>
                    </a:p>
                  </a:txBody>
                  <a:tcPr marL="74591" marR="74591" marT="39021" marB="390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Major Federal Legislation Protecting Consumers </a:t>
            </a:r>
            <a:r>
              <a:rPr lang="en-US" sz="2400" b="0" dirty="0" smtClean="0"/>
              <a:t>(cont’d)</a:t>
            </a:r>
          </a:p>
        </p:txBody>
      </p:sp>
      <p:graphicFrame>
        <p:nvGraphicFramePr>
          <p:cNvPr id="24614" name="Group 3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036014"/>
              </p:ext>
            </p:extLst>
          </p:nvPr>
        </p:nvGraphicFramePr>
        <p:xfrm>
          <a:off x="990600" y="1612702"/>
          <a:ext cx="7620000" cy="4635698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236814"/>
                <a:gridCol w="4383186"/>
              </a:tblGrid>
              <a:tr h="931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Amendments to Equal Credit Opportunity Act (1976, 1994)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Discrimination prohibited when granting credit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Fair Debt Collection Practices Act (1977)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Abusive collection practices by third parties outlawed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Nutrition Labeling and Education Act (1990)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FDA review of food labeling and packaging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Telephone Consumer Protection Act (1991)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Automated dialing and prerecorded-voice calling prohibited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Consumer Credit Reporting Reform Act (1997)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Credit issuers are responsible for accurate credit data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9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Children’s Online Privacy Protection Act (2000)</a:t>
                      </a:r>
                    </a:p>
                  </a:txBody>
                  <a:tcPr marL="80920" marR="80920" marT="42333" marB="423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Parents control info collected from kids; commercial websites protect child info</a:t>
                      </a:r>
                    </a:p>
                  </a:txBody>
                  <a:tcPr marL="80920" marR="80920" marT="42333" marB="423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Federal Legislation Protecting Consumers </a:t>
            </a:r>
            <a:r>
              <a:rPr lang="en-US" sz="2400" b="0" smtClean="0"/>
              <a:t>(cont’d)</a:t>
            </a:r>
          </a:p>
        </p:txBody>
      </p:sp>
      <p:graphicFrame>
        <p:nvGraphicFramePr>
          <p:cNvPr id="25617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63793"/>
              </p:ext>
            </p:extLst>
          </p:nvPr>
        </p:nvGraphicFramePr>
        <p:xfrm>
          <a:off x="838200" y="1838684"/>
          <a:ext cx="8001000" cy="343971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71568"/>
                <a:gridCol w="4829432"/>
              </a:tblGrid>
              <a:tr h="663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Not Call Implementation Act (2003)</a:t>
                      </a:r>
                    </a:p>
                  </a:txBody>
                  <a:tcPr marL="86497" marR="86497" marT="43249" marB="432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Directed the FCC and FTC to apply consistent rules on telemarketing</a:t>
                      </a:r>
                    </a:p>
                  </a:txBody>
                  <a:tcPr marL="86497" marR="86497" marT="43249" marB="432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9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Credit Card Accountability, Responsibility, and Disclosure Act (2009)</a:t>
                      </a:r>
                    </a:p>
                  </a:txBody>
                  <a:tcPr marL="86497" marR="86497" marT="43249" marB="432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Provided the most sweeping changes in credit card protections since the Truth in Lending Act of 1968</a:t>
                      </a:r>
                    </a:p>
                  </a:txBody>
                  <a:tcPr marL="86497" marR="86497" marT="43249" marB="432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9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Dodd-Frank Wall Street Reform and Consumer Protection Act  (2010)</a:t>
                      </a: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6497" marR="86497" marT="43249" marB="432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Improved accountability and responsibility in the financial system; established a Consumer Financial Protection  Agency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6497" marR="86497" marT="43249" marB="432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4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Employment Practices</a:t>
            </a:r>
          </a:p>
        </p:txBody>
      </p:sp>
      <p:sp>
        <p:nvSpPr>
          <p:cNvPr id="84994" name="Rectangle 42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9248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The last five decades have seen progress toward affirming the rights of employees to equal treatment in the workplace</a:t>
            </a:r>
          </a:p>
          <a:p>
            <a:pPr lvl="1" eaLnBrk="1" hangingPunct="1">
              <a:lnSpc>
                <a:spcPct val="85000"/>
              </a:lnSpc>
            </a:pPr>
            <a:r>
              <a:rPr lang="en-US" dirty="0" smtClean="0">
                <a:solidFill>
                  <a:srgbClr val="00709A"/>
                </a:solidFill>
              </a:rPr>
              <a:t>Minority</a:t>
            </a:r>
          </a:p>
          <a:p>
            <a:pPr lvl="2" eaLnBrk="1" hangingPunct="1">
              <a:lnSpc>
                <a:spcPct val="85000"/>
              </a:lnSpc>
              <a:spcAft>
                <a:spcPts val="1200"/>
              </a:spcAft>
            </a:pPr>
            <a:r>
              <a:rPr lang="en-US" dirty="0" smtClean="0"/>
              <a:t>A racial, religious, political, national, or other group regarded as different from the larger group of which it is a part and that is often singled out for unfavorable treatment</a:t>
            </a:r>
          </a:p>
          <a:p>
            <a:pPr eaLnBrk="1" hangingPunct="1"/>
            <a:r>
              <a:rPr lang="en-US" dirty="0" smtClean="0"/>
              <a:t>A number of anti-discrimination laws were passed in the 1960s and 1970s but abuses </a:t>
            </a:r>
            <a:br>
              <a:rPr lang="en-US" dirty="0" smtClean="0"/>
            </a:br>
            <a:r>
              <a:rPr lang="en-US" dirty="0" smtClean="0"/>
              <a:t>still exist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Employment Practices </a:t>
            </a:r>
            <a:r>
              <a:rPr lang="en-US" sz="2400" b="0" smtClean="0"/>
              <a:t>(cont’d)</a:t>
            </a:r>
          </a:p>
        </p:txBody>
      </p:sp>
      <p:sp>
        <p:nvSpPr>
          <p:cNvPr id="8909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Affirmative Action Programs</a:t>
            </a:r>
          </a:p>
          <a:p>
            <a:pPr lvl="1" eaLnBrk="1" hangingPunct="1">
              <a:spcAft>
                <a:spcPts val="300"/>
              </a:spcAft>
            </a:pPr>
            <a:r>
              <a:rPr lang="en-US" sz="2000" dirty="0" smtClean="0"/>
              <a:t>Plans designed to increase the number of minority employees at all levels within an organization</a:t>
            </a:r>
          </a:p>
          <a:p>
            <a:pPr lvl="1" eaLnBrk="1" hangingPunct="1">
              <a:spcAft>
                <a:spcPts val="300"/>
              </a:spcAft>
            </a:pPr>
            <a:r>
              <a:rPr lang="en-US" sz="2000" dirty="0" smtClean="0"/>
              <a:t>Objective is to ensure that minorities are represented in the organization in approximately the same proportion as the surrounding community</a:t>
            </a:r>
          </a:p>
          <a:p>
            <a:pPr lvl="1" eaLnBrk="1" hangingPunct="1">
              <a:spcAft>
                <a:spcPts val="300"/>
              </a:spcAft>
            </a:pPr>
            <a:r>
              <a:rPr lang="en-US" sz="2000" dirty="0" smtClean="0"/>
              <a:t>Written plans are required for employers with federal contracts of more than $50,000 per year</a:t>
            </a:r>
          </a:p>
          <a:p>
            <a:pPr lvl="1" eaLnBrk="1" hangingPunct="1">
              <a:spcAft>
                <a:spcPts val="300"/>
              </a:spcAft>
            </a:pPr>
            <a:r>
              <a:rPr lang="en-US" sz="2000" dirty="0" smtClean="0"/>
              <a:t>Problems arise from the use of quotas and charges of reverse discrimination</a:t>
            </a:r>
          </a:p>
          <a:p>
            <a:pPr lvl="1" eaLnBrk="1" hangingPunct="1"/>
            <a:r>
              <a:rPr lang="en-US" sz="2000" dirty="0" smtClean="0"/>
              <a:t>Equal Employment Opportunity Commission (EEOC)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The federal agency empowered to investigate complaints of employment discrimination and to sue firms that practice 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Employment Practices </a:t>
            </a:r>
            <a:r>
              <a:rPr lang="en-US" sz="2400" b="0" smtClean="0"/>
              <a:t>(cont’d)</a:t>
            </a:r>
          </a:p>
        </p:txBody>
      </p:sp>
      <p:sp>
        <p:nvSpPr>
          <p:cNvPr id="93186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Training programs for the hard-core unemployed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Hard-core unemployed</a:t>
            </a:r>
          </a:p>
          <a:p>
            <a:pPr lvl="2"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Workers with little education or vocational training and a long history of unemployment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National Alliance of Business (NAB)</a:t>
            </a:r>
          </a:p>
          <a:p>
            <a:pPr lvl="2" eaLnBrk="1" hangingPunct="1"/>
            <a:r>
              <a:rPr lang="en-US" dirty="0" smtClean="0">
                <a:solidFill>
                  <a:srgbClr val="000000"/>
                </a:solidFill>
              </a:rPr>
              <a:t>A joint business-government program to train the hard-core unemployed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 for the Environment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Pollution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contamination of water, air, or land through the actions of people in an industrialized society</a:t>
            </a:r>
          </a:p>
          <a:p>
            <a:pPr eaLnBrk="1" hangingPunct="1">
              <a:lnSpc>
                <a:spcPct val="8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Environmental Protection Agency (EPA)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The federal agency charged with enforcing laws affecting the environment</a:t>
            </a:r>
          </a:p>
          <a:p>
            <a:pPr eaLnBrk="1" hangingPunct="1">
              <a:lnSpc>
                <a:spcPct val="8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Safeguarding the environment requires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Environmental legislation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Voluntary compliance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EPA enforcement 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Environmental Laws</a:t>
            </a:r>
          </a:p>
        </p:txBody>
      </p:sp>
      <p:graphicFrame>
        <p:nvGraphicFramePr>
          <p:cNvPr id="34861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295572"/>
              </p:ext>
            </p:extLst>
          </p:nvPr>
        </p:nvGraphicFramePr>
        <p:xfrm>
          <a:off x="990600" y="1638474"/>
          <a:ext cx="7620000" cy="460992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789464"/>
                <a:gridCol w="4830536"/>
              </a:tblGrid>
              <a:tr h="766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 Environmental Policy Act (1970)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Established EPA to enforce federal environmental laws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 Air Amendment (1970)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Automotive, aircraft, and factory emission standards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 Quality Improvement Act (1970)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Strengthened water regulations; provided for large fines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Resource Recovery Act (1970)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Enlarged solid-waste disposal program; EPA enforcement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16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 Pollution Control Act Amendment (1972)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Standards for cleaning navigable waters; elimination of harmful waste disposal by 1985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Noise Control Act (1972)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Standards for major sources of noise; EPA advises FAA on standards for planes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9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 Air Act Amendment (1977)</a:t>
                      </a:r>
                    </a:p>
                  </a:txBody>
                  <a:tcPr marL="81643" marR="81643" marT="40821" marB="408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 deadlines for cleaning up polluted areas; review of existing air quality standards</a:t>
                      </a:r>
                    </a:p>
                  </a:txBody>
                  <a:tcPr marL="81643" marR="81643" marT="40821" marB="408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Environmental Laws </a:t>
            </a:r>
            <a:r>
              <a:rPr lang="en-US" sz="2400" b="0" smtClean="0"/>
              <a:t>(cont’d)</a:t>
            </a:r>
          </a:p>
        </p:txBody>
      </p:sp>
      <p:graphicFrame>
        <p:nvGraphicFramePr>
          <p:cNvPr id="35873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036198"/>
              </p:ext>
            </p:extLst>
          </p:nvPr>
        </p:nvGraphicFramePr>
        <p:xfrm>
          <a:off x="1066800" y="1632275"/>
          <a:ext cx="7391400" cy="461612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970733"/>
                <a:gridCol w="4420667"/>
              </a:tblGrid>
              <a:tr h="610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Resource Conservation and Recovery Act (1984)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Federal regulation of potentially dangerous solid-waste disposal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0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 Air Act Amendment (1987)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 air-quality standard for ozone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7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Oil Pollution Act (1990)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Expanded oil spill prevention and response activities; established the Oil Spill Liability Trust Fund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7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 Air Act Amendments (1990)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Motor vehicles must be equipped with onboard systems to control about 90% of refueling vapors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7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Food Quality Protection Act (1996)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Required a new safety standard (reasonable certainty of no harm) for all pesticides used on foods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4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American Recovery and Reinvestment Act (2009)</a:t>
                      </a:r>
                    </a:p>
                  </a:txBody>
                  <a:tcPr marL="78493" marR="78493" marT="39246" marB="3924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$7.22 billion to EPA to protect/ promote “green” jobs, healthier environment</a:t>
                      </a:r>
                    </a:p>
                  </a:txBody>
                  <a:tcPr marL="78493" marR="78493" marT="39246" marB="392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 for the Environment</a:t>
            </a:r>
            <a:r>
              <a:rPr lang="en-US" sz="2400" b="0" smtClean="0"/>
              <a:t> (cont’d)</a:t>
            </a:r>
          </a:p>
        </p:txBody>
      </p:sp>
      <p:sp>
        <p:nvSpPr>
          <p:cNvPr id="101378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defTabSz="969963" eaLnBrk="1" hangingPunct="1"/>
            <a:r>
              <a:rPr lang="en-US" b="1" dirty="0" smtClean="0">
                <a:solidFill>
                  <a:srgbClr val="000000"/>
                </a:solidFill>
              </a:rPr>
              <a:t>Water pollution</a:t>
            </a:r>
          </a:p>
          <a:p>
            <a:pPr lvl="1" defTabSz="969963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Water quality has improved in recent years, but high levels of toxic pollutants are still found in some waters</a:t>
            </a:r>
          </a:p>
          <a:p>
            <a:pPr lvl="1" defTabSz="969963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Pollutants threaten the health of both people </a:t>
            </a:r>
            <a:br>
              <a:rPr lang="en-US" sz="2400" dirty="0" smtClean="0">
                <a:solidFill>
                  <a:srgbClr val="000000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and wildlife</a:t>
            </a:r>
          </a:p>
          <a:p>
            <a:pPr lvl="1" defTabSz="969963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Cleanup is complicated and costly because of </a:t>
            </a:r>
            <a:br>
              <a:rPr lang="en-US" sz="2400" dirty="0" smtClean="0">
                <a:solidFill>
                  <a:srgbClr val="000000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runoff and toxic contamination</a:t>
            </a:r>
          </a:p>
          <a:p>
            <a:pPr lvl="1" defTabSz="969963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Acid rain from sulfur emissions of industrial smokestacks is contributing to the deterioration of coastal waters, lakes, and marine life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 </a:t>
            </a:r>
            <a:r>
              <a:rPr lang="en-US" sz="2400" b="0" dirty="0" smtClean="0"/>
              <a:t>(cont’d)</a:t>
            </a:r>
          </a:p>
        </p:txBody>
      </p:sp>
      <p:sp>
        <p:nvSpPr>
          <p:cNvPr id="20482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272"/>
              </a:spcBef>
              <a:buFont typeface="+mj-ea"/>
              <a:buAutoNum type="circleNumDbPlain" startAt="7"/>
            </a:pPr>
            <a:r>
              <a:rPr lang="en-US" sz="2400" dirty="0" smtClean="0"/>
              <a:t>Discuss the factors that led to the consumer movement and list some of its results.</a:t>
            </a:r>
          </a:p>
          <a:p>
            <a:pPr marL="514350" indent="-514350">
              <a:spcBef>
                <a:spcPts val="1272"/>
              </a:spcBef>
              <a:buFont typeface="+mj-ea"/>
              <a:buAutoNum type="circleNumDbPlain" startAt="7"/>
            </a:pPr>
            <a:r>
              <a:rPr lang="en-US" sz="2400" dirty="0" smtClean="0"/>
              <a:t>Analyze how present employment practices are being used to counteract past abuses.</a:t>
            </a:r>
          </a:p>
          <a:p>
            <a:pPr marL="514350" indent="-514350">
              <a:spcBef>
                <a:spcPts val="1272"/>
              </a:spcBef>
              <a:buFont typeface="+mj-ea"/>
              <a:buAutoNum type="circleNumDbPlain" startAt="7"/>
            </a:pPr>
            <a:r>
              <a:rPr lang="en-US" sz="2400" dirty="0" smtClean="0"/>
              <a:t>Describe the major types of pollution, their causes, and their cures.</a:t>
            </a:r>
          </a:p>
          <a:p>
            <a:pPr marL="514350" indent="-514350">
              <a:spcBef>
                <a:spcPts val="1272"/>
              </a:spcBef>
              <a:buFont typeface="+mj-ea"/>
              <a:buAutoNum type="circleNumDbPlain" startAt="7"/>
            </a:pPr>
            <a:r>
              <a:rPr lang="en-US" sz="2400" dirty="0" smtClean="0"/>
              <a:t>Identify the steps a business must take to implement a program of social responsibility.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 for the Environment </a:t>
            </a:r>
            <a:r>
              <a:rPr lang="en-US" sz="2400" b="0" smtClean="0"/>
              <a:t>(cont’d)</a:t>
            </a:r>
          </a:p>
        </p:txBody>
      </p:sp>
      <p:sp>
        <p:nvSpPr>
          <p:cNvPr id="103426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Air pollution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Aviation emissions of carbon dioxide in the upper atmosphere are contributing to global warming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Carbon monoxide and hydrocarbons emitted by motor vehicles and smoke and other pollutants emitted by manufacturing plants can be partially eliminated through pollution-control devices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Weather and geography can contribute to air pollution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 for the Environment </a:t>
            </a:r>
            <a:r>
              <a:rPr lang="en-US" sz="2400" b="0" smtClean="0"/>
              <a:t>(cont’d)</a:t>
            </a:r>
          </a:p>
        </p:txBody>
      </p:sp>
      <p:sp>
        <p:nvSpPr>
          <p:cNvPr id="105474" name="Rectangle 7"/>
          <p:cNvSpPr>
            <a:spLocks noGrp="1" noChangeArrowheads="1"/>
          </p:cNvSpPr>
          <p:nvPr>
            <p:ph idx="1"/>
          </p:nvPr>
        </p:nvSpPr>
        <p:spPr>
          <a:xfrm>
            <a:off x="838200" y="1417637"/>
            <a:ext cx="82296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Land pollution</a:t>
            </a:r>
            <a:endParaRPr lang="en-US" sz="2400" b="1" dirty="0" smtClean="0">
              <a:solidFill>
                <a:srgbClr val="000000"/>
              </a:solidFill>
            </a:endParaRP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Fundamental issues are how to restore damaged or contaminated land and how to protect unpolluted land from future damage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Problem is worsening because technology produces chemical and radioactive waste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There is a shortage of landfill space for waste disposal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Incinerators help solve the landfill shortage problem, but they produce toxic ash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Other causes of land pollution include strip-mining, nonselective cutting of forests, development of agriculture land for housing and industry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The EPA has been criticized for its handling of the $1.6 billion Superfund created in 1980 by Congress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 for the Environment </a:t>
            </a:r>
            <a:r>
              <a:rPr lang="en-US" sz="2400" b="0" smtClean="0"/>
              <a:t>(cont’d)</a:t>
            </a:r>
          </a:p>
        </p:txBody>
      </p:sp>
      <p:sp>
        <p:nvSpPr>
          <p:cNvPr id="107522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Noise pollution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Excessive noise can do physical harm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Ways to reduce noise levels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Isolating the source of the noise</a:t>
            </a:r>
          </a:p>
          <a:p>
            <a:pPr lvl="2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Modifying machinery and equipment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If noise cannot be reduced, workers can be protected by wearing noise-reduction                                      gear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Who Should Pay for a Clean Environment?</a:t>
            </a:r>
          </a:p>
        </p:txBody>
      </p:sp>
      <p:sp>
        <p:nvSpPr>
          <p:cNvPr id="110594" name="Rectangle 9"/>
          <p:cNvSpPr>
            <a:spLocks noGrp="1" noChangeArrowheads="1"/>
          </p:cNvSpPr>
          <p:nvPr>
            <p:ph idx="1"/>
          </p:nvPr>
        </p:nvSpPr>
        <p:spPr>
          <a:xfrm>
            <a:off x="838200" y="1570037"/>
            <a:ext cx="8229600" cy="4525963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Governments and businesses spend billions annually </a:t>
            </a:r>
            <a:br>
              <a:rPr lang="en-US" sz="2400" dirty="0" smtClean="0"/>
            </a:br>
            <a:r>
              <a:rPr lang="en-US" sz="2400" dirty="0" smtClean="0"/>
              <a:t>to reduce pollution</a:t>
            </a:r>
          </a:p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Much of the money required is supposed to come from already depressed industries</a:t>
            </a:r>
          </a:p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A few firms have discovered it is cheaper to pay a fine than to install equipment for pollution control</a:t>
            </a:r>
          </a:p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Many business leaders say tax money should be used because business is not the only source of pollution</a:t>
            </a:r>
          </a:p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Environmentalists say the cost is an expense of doing business</a:t>
            </a:r>
          </a:p>
          <a:p>
            <a:pPr eaLnBrk="1" hangingPunct="1">
              <a:lnSpc>
                <a:spcPct val="85000"/>
              </a:lnSpc>
              <a:spcAft>
                <a:spcPts val="500"/>
              </a:spcAft>
            </a:pPr>
            <a:r>
              <a:rPr lang="en-US" sz="2400" dirty="0" smtClean="0"/>
              <a:t>Consumers will probably pay a large part of the costs—either as taxes or in the form of higher prices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Implementing a Program of </a:t>
            </a:r>
            <a:br>
              <a:rPr lang="en-US" smtClean="0"/>
            </a:br>
            <a:r>
              <a:rPr lang="en-US" smtClean="0"/>
              <a:t>Social Responsibility</a:t>
            </a:r>
          </a:p>
        </p:txBody>
      </p:sp>
      <p:sp>
        <p:nvSpPr>
          <p:cNvPr id="112642" name="Rectangle 9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000000"/>
                </a:solidFill>
              </a:rPr>
              <a:t>Developing a program of social responsibility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Secure the commitment of top executives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Plan the program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Appoint top-level executive as director to implement the plan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Prepare a social audit</a:t>
            </a:r>
          </a:p>
          <a:p>
            <a:pPr lvl="2" eaLnBrk="1" hangingPunct="1">
              <a:spcAft>
                <a:spcPts val="120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A comprehensive report of what the organization has done and is doing with regard to social issues that affect it</a:t>
            </a:r>
          </a:p>
          <a:p>
            <a:pPr eaLnBrk="1" hangingPunct="1"/>
            <a:r>
              <a:rPr lang="en-US" sz="2400" b="1" dirty="0" smtClean="0">
                <a:solidFill>
                  <a:srgbClr val="000000"/>
                </a:solidFill>
              </a:rPr>
              <a:t>Funding the program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Pass program costs on to consumers as higher prices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Absorb the program costs as a business expense</a:t>
            </a:r>
          </a:p>
          <a:p>
            <a:pPr lvl="1" eaLnBrk="1" hangingPunct="1"/>
            <a:r>
              <a:rPr lang="en-US" sz="2200" dirty="0" smtClean="0">
                <a:solidFill>
                  <a:srgbClr val="000000"/>
                </a:solidFill>
              </a:rPr>
              <a:t>Seek tax reductions or other incentives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Business Ethics Defined</a:t>
            </a:r>
          </a:p>
        </p:txBody>
      </p:sp>
      <p:sp>
        <p:nvSpPr>
          <p:cNvPr id="22530" name="Rectangle 1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Ethics</a:t>
            </a:r>
          </a:p>
          <a:p>
            <a:pPr lvl="1" eaLnBrk="1" hangingPunct="1"/>
            <a:r>
              <a:rPr lang="en-US" dirty="0" smtClean="0"/>
              <a:t>The study of right and wrong and of morality of the choices individuals make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/>
              <a:t>An ethical decision is one that is “right” according to some standard of behavior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Business ethics</a:t>
            </a:r>
          </a:p>
          <a:p>
            <a:pPr lvl="1" eaLnBrk="1" hangingPunct="1"/>
            <a:r>
              <a:rPr lang="en-US" dirty="0" smtClean="0"/>
              <a:t>The application of moral standards to business situations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Ethical Issues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sz="2400" b="1" dirty="0" smtClean="0">
                <a:solidFill>
                  <a:srgbClr val="000000"/>
                </a:solidFill>
              </a:rPr>
              <a:t>Fairness and honesty</a:t>
            </a:r>
          </a:p>
          <a:p>
            <a:pPr marL="685800" lvl="1" indent="-228600" eaLnBrk="1" hangingPunct="1">
              <a:spcAft>
                <a:spcPts val="600"/>
              </a:spcAft>
            </a:pPr>
            <a:r>
              <a:rPr lang="en-US" sz="2000" dirty="0" smtClean="0"/>
              <a:t>Businesspeople are expected to refrain from knowingly deceiving, misrepresenting, or intimidating others</a:t>
            </a:r>
          </a:p>
          <a:p>
            <a:pPr marL="228600" indent="-228600" eaLnBrk="1" hangingPunct="1"/>
            <a:r>
              <a:rPr lang="en-US" sz="2400" b="1" dirty="0" smtClean="0">
                <a:solidFill>
                  <a:srgbClr val="000000"/>
                </a:solidFill>
              </a:rPr>
              <a:t>Organizational relationships</a:t>
            </a:r>
          </a:p>
          <a:p>
            <a:pPr marL="685800" lvl="1" indent="-228600" eaLnBrk="1" hangingPunct="1">
              <a:spcAft>
                <a:spcPts val="600"/>
              </a:spcAft>
            </a:pPr>
            <a:r>
              <a:rPr lang="en-US" sz="2000" dirty="0" smtClean="0"/>
              <a:t>A businessperson should put the welfare of others and that of the organization above his or her own personal welfare</a:t>
            </a:r>
          </a:p>
          <a:p>
            <a:pPr marL="228600" indent="-228600" eaLnBrk="1" hangingPunct="1"/>
            <a:r>
              <a:rPr lang="en-US" sz="2400" b="1" dirty="0" smtClean="0">
                <a:solidFill>
                  <a:srgbClr val="000000"/>
                </a:solidFill>
              </a:rPr>
              <a:t>Conflict of interest</a:t>
            </a:r>
          </a:p>
          <a:p>
            <a:pPr marL="685800" lvl="1" indent="-228600" eaLnBrk="1" hangingPunct="1">
              <a:spcAft>
                <a:spcPts val="600"/>
              </a:spcAft>
            </a:pPr>
            <a:r>
              <a:rPr lang="en-US" sz="2000" dirty="0" smtClean="0"/>
              <a:t>Issues arise when a businessperson takes advantage of a situation for personal gain rather than for the employer’s interest</a:t>
            </a:r>
          </a:p>
          <a:p>
            <a:pPr marL="228600" indent="-228600" eaLnBrk="1" hangingPunct="1"/>
            <a:r>
              <a:rPr lang="en-US" sz="2400" b="1" dirty="0" smtClean="0">
                <a:solidFill>
                  <a:srgbClr val="000000"/>
                </a:solidFill>
              </a:rPr>
              <a:t>Communications</a:t>
            </a:r>
          </a:p>
          <a:p>
            <a:pPr marL="685800" lvl="1" indent="-228600" eaLnBrk="1" hangingPunct="1"/>
            <a:r>
              <a:rPr lang="en-US" sz="2000" dirty="0" smtClean="0"/>
              <a:t>Business communications that are false, misleading, or deceptive are both illegal and unethical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85800" y="1524000"/>
            <a:ext cx="1600200" cy="457200"/>
            <a:chOff x="7391400" y="1363134"/>
            <a:chExt cx="1600200" cy="457200"/>
          </a:xfrm>
        </p:grpSpPr>
        <p:sp>
          <p:nvSpPr>
            <p:cNvPr id="11" name="Round Same Side Corner Rectangle 10"/>
            <p:cNvSpPr/>
            <p:nvPr/>
          </p:nvSpPr>
          <p:spPr>
            <a:xfrm>
              <a:off x="7391400" y="1363134"/>
              <a:ext cx="1600200" cy="457200"/>
            </a:xfrm>
            <a:prstGeom prst="round2SameRect">
              <a:avLst/>
            </a:prstGeom>
            <a:solidFill>
              <a:srgbClr val="D8020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91400" y="1371600"/>
              <a:ext cx="16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Arial Narrow Bold"/>
                  <a:cs typeface="Arial Narrow Bold"/>
                </a:rPr>
                <a:t>FIGURE 2-1</a:t>
              </a:r>
              <a:endParaRPr lang="en-US" sz="2000" b="1" dirty="0">
                <a:solidFill>
                  <a:schemeClr val="bg1"/>
                </a:solidFill>
                <a:latin typeface="Arial Narrow Bold"/>
                <a:cs typeface="Arial Narrow Bold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685800" y="1983316"/>
            <a:ext cx="8305800" cy="335068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Factors Affecting Ethical Behavior</a:t>
            </a:r>
            <a:endParaRPr lang="en-US" sz="3200" smtClean="0"/>
          </a:p>
        </p:txBody>
      </p:sp>
      <p:pic>
        <p:nvPicPr>
          <p:cNvPr id="28674" name="Content Placeholder 6" descr="Figure2-1.png"/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18331" t="22726" r="19543" b="16667"/>
          <a:stretch/>
        </p:blipFill>
        <p:spPr>
          <a:xfrm>
            <a:off x="990600" y="2133600"/>
            <a:ext cx="7669161" cy="2743200"/>
          </a:xfrm>
        </p:spPr>
      </p:pic>
      <p:sp>
        <p:nvSpPr>
          <p:cNvPr id="28675" name="Text Box 16"/>
          <p:cNvSpPr txBox="1">
            <a:spLocks noChangeArrowheads="1"/>
          </p:cNvSpPr>
          <p:nvPr/>
        </p:nvSpPr>
        <p:spPr bwMode="auto">
          <a:xfrm>
            <a:off x="1219200" y="5410200"/>
            <a:ext cx="609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/>
              <a:t>Source:</a:t>
            </a:r>
            <a:r>
              <a:rPr lang="en-US" sz="1000" dirty="0"/>
              <a:t> Based on O. C. Ferrell and Larry Gresham, “A Contingency Framework for Understanding Ethical Decision Making in Marketing,” </a:t>
            </a:r>
            <a:r>
              <a:rPr lang="en-US" sz="1000" i="1" dirty="0"/>
              <a:t>Journal of Marketing,</a:t>
            </a:r>
            <a:r>
              <a:rPr lang="en-US" sz="1000" dirty="0"/>
              <a:t> Summer 1985, p. 89.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Factors Affecting Ethical Behavior </a:t>
            </a:r>
            <a:r>
              <a:rPr lang="en-US" sz="2400" b="0" dirty="0" smtClean="0"/>
              <a:t>(cont’d)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7924800" cy="4876800"/>
          </a:xfrm>
        </p:spPr>
        <p:txBody>
          <a:bodyPr/>
          <a:lstStyle/>
          <a:p>
            <a:pPr marL="228600" indent="-228600" eaLnBrk="1" hangingPunct="1"/>
            <a:r>
              <a:rPr lang="en-US" sz="2400" dirty="0" smtClean="0"/>
              <a:t>Three general sets of factors appear to influence the standards of behavior in an organization</a:t>
            </a:r>
          </a:p>
          <a:p>
            <a:pPr marL="628650" lvl="1" indent="-228600" eaLnBrk="1" hangingPunct="1">
              <a:spcBef>
                <a:spcPts val="1680"/>
              </a:spcBef>
            </a:pPr>
            <a:r>
              <a:rPr lang="en-US" sz="2000" b="1" dirty="0" smtClean="0">
                <a:solidFill>
                  <a:srgbClr val="000000"/>
                </a:solidFill>
              </a:rPr>
              <a:t>Individual factors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Individual knowledge of an issue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Personal values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Personal goals</a:t>
            </a:r>
          </a:p>
          <a:p>
            <a:pPr marL="628650" lvl="1" indent="-228600" eaLnBrk="1" hangingPunct="1"/>
            <a:r>
              <a:rPr lang="en-US" sz="2000" b="1" dirty="0" smtClean="0">
                <a:solidFill>
                  <a:srgbClr val="000000"/>
                </a:solidFill>
              </a:rPr>
              <a:t>Social factors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Cultural norms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Coworkers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Significant others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Use of the Internet</a:t>
            </a:r>
          </a:p>
          <a:p>
            <a:pPr marL="628650" lvl="1" indent="-228600" eaLnBrk="1" hangingPunct="1"/>
            <a:r>
              <a:rPr lang="en-US" sz="2000" b="1" dirty="0" smtClean="0">
                <a:solidFill>
                  <a:srgbClr val="000000"/>
                </a:solidFill>
              </a:rPr>
              <a:t>Opportunity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Presence of opportunity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Ethical codes</a:t>
            </a:r>
          </a:p>
          <a:p>
            <a:pPr marL="1028700" lvl="2" eaLnBrk="1" hangingPunct="1">
              <a:lnSpc>
                <a:spcPct val="90000"/>
              </a:lnSpc>
              <a:spcBef>
                <a:spcPts val="300"/>
              </a:spcBef>
            </a:pPr>
            <a:r>
              <a:rPr lang="en-US" sz="1800" dirty="0" smtClean="0"/>
              <a:t>Enforcement</a:t>
            </a:r>
          </a:p>
          <a:p>
            <a:pPr marL="1028700" lvl="2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marL="1028700" lvl="2" eaLnBrk="1" hangingPunct="1">
              <a:lnSpc>
                <a:spcPct val="90000"/>
              </a:lnSpc>
            </a:pPr>
            <a:endParaRPr lang="en-US" sz="1600" dirty="0" smtClean="0"/>
          </a:p>
          <a:p>
            <a:pPr marL="1028700" lvl="2" eaLnBrk="1" hangingPunct="1">
              <a:lnSpc>
                <a:spcPct val="90000"/>
              </a:lnSpc>
            </a:pPr>
            <a:endParaRPr lang="en-US" sz="1600" dirty="0" smtClean="0"/>
          </a:p>
          <a:p>
            <a:pPr marL="1028700" lvl="2" eaLnBrk="1" hangingPunct="1">
              <a:lnSpc>
                <a:spcPct val="90000"/>
              </a:lnSpc>
            </a:pPr>
            <a:endParaRPr 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Encouraging Ethical Behavior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solidFill>
                  <a:srgbClr val="000000"/>
                </a:solidFill>
              </a:rPr>
              <a:t>External to a specific organization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Governmental legislation and regulations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Trade association guidelines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solidFill>
                  <a:srgbClr val="000000"/>
                </a:solidFill>
              </a:rPr>
              <a:t>Within an organization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Code of ethics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A written guide to acceptable and ethical behavior as defined by an organization; it outlines policies, standards, and punishments for violations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Organizational environment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Management direction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Employee training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1800" dirty="0" smtClean="0"/>
              <a:t>Ethics officer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1" dirty="0" smtClean="0">
                <a:solidFill>
                  <a:srgbClr val="000000"/>
                </a:solidFill>
              </a:rPr>
              <a:t>Whistle-blowing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Informing the press or government officials about unethical practices within one’s organization</a:t>
            </a:r>
          </a:p>
          <a:p>
            <a:pPr lvl="2" eaLnBrk="1" hangingPunct="1">
              <a:lnSpc>
                <a:spcPct val="80000"/>
              </a:lnSpc>
            </a:pPr>
            <a:endParaRPr 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Guidelines for Making Ethical Decisions</a:t>
            </a:r>
          </a:p>
        </p:txBody>
      </p:sp>
      <p:graphicFrame>
        <p:nvGraphicFramePr>
          <p:cNvPr id="13338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70595"/>
              </p:ext>
            </p:extLst>
          </p:nvPr>
        </p:nvGraphicFramePr>
        <p:xfrm>
          <a:off x="1143000" y="1616077"/>
          <a:ext cx="7239000" cy="447992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632364"/>
                <a:gridCol w="4606636"/>
              </a:tblGrid>
              <a:tr h="658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Listen and learn.</a:t>
                      </a:r>
                    </a:p>
                  </a:txBody>
                  <a:tcPr marL="78971" marR="78971" marT="39485" marB="39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Recognize the problem or opportunity; be sure you understand others.</a:t>
                      </a:r>
                    </a:p>
                  </a:txBody>
                  <a:tcPr marL="78971" marR="78971" marT="39485" marB="39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7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Identify the ethical issues.</a:t>
                      </a:r>
                    </a:p>
                  </a:txBody>
                  <a:tcPr marL="78971" marR="78971" marT="39485" marB="39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Examine how others are affected by the situation; understand the viewpoint of those involved in the decision or its consequences.</a:t>
                      </a:r>
                    </a:p>
                  </a:txBody>
                  <a:tcPr marL="78971" marR="78971" marT="39485" marB="39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8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Create and analyze options.</a:t>
                      </a:r>
                    </a:p>
                  </a:txBody>
                  <a:tcPr marL="78971" marR="78971" marT="39485" marB="39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Put aside strong feelings; come up with alternatives; assess which options offer the best results.</a:t>
                      </a:r>
                    </a:p>
                  </a:txBody>
                  <a:tcPr marL="78971" marR="78971" marT="39485" marB="39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8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Identify the best option from your point of view.</a:t>
                      </a:r>
                    </a:p>
                  </a:txBody>
                  <a:tcPr marL="78971" marR="78971" marT="39485" marB="39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Consider and test it against criteria such as respect, understanding, caring, fairness, honesty, and openness.</a:t>
                      </a:r>
                    </a:p>
                  </a:txBody>
                  <a:tcPr marL="78971" marR="78971" marT="39485" marB="39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8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Explain your decision and resolve any differences that arise.</a:t>
                      </a:r>
                    </a:p>
                  </a:txBody>
                  <a:tcPr marL="78971" marR="78971" marT="39485" marB="394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 involve arbitration or additional proposals.</a:t>
                      </a:r>
                    </a:p>
                  </a:txBody>
                  <a:tcPr marL="78971" marR="78971" marT="39485" marB="394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2360AB">
                    <a:alpha val="62000"/>
                  </a:srgbClr>
                </a:solidFill>
              </a:rPr>
              <a:t>2 • </a:t>
            </a:r>
            <a:fld id="{EDFB93E4-638C-3348-855D-DC1780F5D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ride12e">
  <a:themeElements>
    <a:clrScheme name="BUS11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C00000"/>
      </a:accent5>
      <a:accent6>
        <a:srgbClr val="9C9CDE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Pride12e.thmx</Template>
  <TotalTime>1312</TotalTime>
  <Words>2328</Words>
  <Application>Microsoft Office PowerPoint</Application>
  <PresentationFormat>On-screen Show (4:3)</PresentationFormat>
  <Paragraphs>295</Paragraphs>
  <Slides>34</Slides>
  <Notes>34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Pride12e</vt:lpstr>
      <vt:lpstr>Document</vt:lpstr>
      <vt:lpstr>Being Ethical and Socially Responsible</vt:lpstr>
      <vt:lpstr>Learning Objectives</vt:lpstr>
      <vt:lpstr>Learning Objectives (cont’d)</vt:lpstr>
      <vt:lpstr>Business Ethics Defined</vt:lpstr>
      <vt:lpstr>Ethical Issues</vt:lpstr>
      <vt:lpstr>Factors Affecting Ethical Behavior</vt:lpstr>
      <vt:lpstr>Factors Affecting Ethical Behavior (cont’d)</vt:lpstr>
      <vt:lpstr>Encouraging Ethical Behavior</vt:lpstr>
      <vt:lpstr>Guidelines for Making Ethical Decisions</vt:lpstr>
      <vt:lpstr>Social Responsibility</vt:lpstr>
      <vt:lpstr>The Evolution of Social  Responsibility in Business</vt:lpstr>
      <vt:lpstr>Early Government  Regulations</vt:lpstr>
      <vt:lpstr>The Evolution of Social  Responsibility in Business (cont’d)</vt:lpstr>
      <vt:lpstr>Two Views of Social Responsibility</vt:lpstr>
      <vt:lpstr>Two Views of Social Responsibility (cont’d)</vt:lpstr>
      <vt:lpstr>The Pros and Cons of Social Responsibility</vt:lpstr>
      <vt:lpstr>The Pros and Cons of  Social Responsibility (cont’d)</vt:lpstr>
      <vt:lpstr>Consumerism</vt:lpstr>
      <vt:lpstr>Major Federal Legislation Protecting Consumers Since 1960</vt:lpstr>
      <vt:lpstr>Major Federal Legislation Protecting Consumers (cont’d)</vt:lpstr>
      <vt:lpstr>Major Federal Legislation Protecting Consumers (cont’d)</vt:lpstr>
      <vt:lpstr>Major Federal Legislation Protecting Consumers (cont’d)</vt:lpstr>
      <vt:lpstr>Employment Practices</vt:lpstr>
      <vt:lpstr>Employment Practices (cont’d)</vt:lpstr>
      <vt:lpstr>Employment Practices (cont’d)</vt:lpstr>
      <vt:lpstr>Concern for the Environment</vt:lpstr>
      <vt:lpstr>Major Environmental Laws</vt:lpstr>
      <vt:lpstr>Major Environmental Laws (cont’d)</vt:lpstr>
      <vt:lpstr>Concern for the Environment (cont’d)</vt:lpstr>
      <vt:lpstr>Concern for the Environment (cont’d)</vt:lpstr>
      <vt:lpstr>Concern for the Environment (cont’d)</vt:lpstr>
      <vt:lpstr>Concern for the Environment (cont’d)</vt:lpstr>
      <vt:lpstr>Who Should Pay for a Clean Environment?</vt:lpstr>
      <vt:lpstr>Implementing a Program of  Social Responsibility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</dc:title>
  <dc:creator>Paley Laptop 2007</dc:creator>
  <cp:lastModifiedBy>Windows User</cp:lastModifiedBy>
  <cp:revision>144</cp:revision>
  <dcterms:modified xsi:type="dcterms:W3CDTF">2012-09-28T19:27:39Z</dcterms:modified>
</cp:coreProperties>
</file>